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37"/>
  </p:notesMasterIdLst>
  <p:sldIdLst>
    <p:sldId id="281" r:id="rId2"/>
    <p:sldId id="256" r:id="rId3"/>
    <p:sldId id="264" r:id="rId4"/>
    <p:sldId id="265" r:id="rId5"/>
    <p:sldId id="266" r:id="rId6"/>
    <p:sldId id="272" r:id="rId7"/>
    <p:sldId id="257" r:id="rId8"/>
    <p:sldId id="258" r:id="rId9"/>
    <p:sldId id="259" r:id="rId10"/>
    <p:sldId id="286" r:id="rId11"/>
    <p:sldId id="260" r:id="rId12"/>
    <p:sldId id="282" r:id="rId13"/>
    <p:sldId id="283" r:id="rId14"/>
    <p:sldId id="285" r:id="rId15"/>
    <p:sldId id="273" r:id="rId16"/>
    <p:sldId id="274" r:id="rId17"/>
    <p:sldId id="284" r:id="rId18"/>
    <p:sldId id="287" r:id="rId19"/>
    <p:sldId id="261" r:id="rId20"/>
    <p:sldId id="262" r:id="rId21"/>
    <p:sldId id="263" r:id="rId22"/>
    <p:sldId id="267" r:id="rId23"/>
    <p:sldId id="268" r:id="rId24"/>
    <p:sldId id="269" r:id="rId25"/>
    <p:sldId id="270" r:id="rId26"/>
    <p:sldId id="277" r:id="rId27"/>
    <p:sldId id="278" r:id="rId28"/>
    <p:sldId id="280" r:id="rId29"/>
    <p:sldId id="271" r:id="rId30"/>
    <p:sldId id="275" r:id="rId31"/>
    <p:sldId id="276" r:id="rId32"/>
    <p:sldId id="279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B3980-77A3-46C0-A2DF-ECF0EB031D5C}" type="datetimeFigureOut">
              <a:rPr lang="fa-IR" smtClean="0"/>
              <a:t>10/07/1444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78588F-D229-4325-9FE2-3449B01B3E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010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8588F-D229-4325-9FE2-3449B01B3E08}" type="slidenum">
              <a:rPr lang="fa-IR" smtClean="0"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20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EFA-75C8-496C-BAFA-6B2FFCA5AD92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C7A4-67E1-4175-94B0-5AA2780A4124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F8A-6D79-45C1-A806-58AB8AB5C26D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EB25-2395-4A18-B1C7-BB2E6DE58ECC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D093-0CE2-4B7B-8728-3AF2B3DDF212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767-EB72-4AB8-B69D-2A015F45318A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AC0-3C0E-4385-B82B-7012359AD622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441B-4849-40B8-B818-0DC64BC101D4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B6A4-4187-41D5-9AD2-96E7659C2B9B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8A54-2A14-4B8A-8B44-DB55BCE3879F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AC0B-A7A2-4D90-8ED7-CE4F4C49726E}" type="datetime8">
              <a:rPr lang="fa-IR" smtClean="0"/>
              <a:t>آوريل 27، 23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746B592-F341-4DD8-A7CC-FED26CFFABD0}" type="slidenum">
              <a:rPr lang="fa-IR" smtClean="0"/>
              <a:t>‹#›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87F0C8-CED8-4E12-A63A-BFB3A8600492}" type="datetime8">
              <a:rPr lang="fa-IR" smtClean="0"/>
              <a:t>آوريل 27، 23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543800" cy="2593975"/>
          </a:xfrm>
        </p:spPr>
        <p:txBody>
          <a:bodyPr/>
          <a:lstStyle/>
          <a:p>
            <a:r>
              <a:rPr lang="en-US" sz="6000" b="1" dirty="0" smtClean="0"/>
              <a:t>IN THE NAME OF GOD</a:t>
            </a:r>
            <a:endParaRPr lang="fa-IR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280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B Nazanin" pitchFamily="2" charset="-78"/>
              </a:rPr>
              <a:t>ACL Injury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The most important Symptom:</a:t>
            </a:r>
          </a:p>
          <a:p>
            <a:pPr algn="l" rtl="0"/>
            <a:endParaRPr lang="en-US" sz="3200" dirty="0"/>
          </a:p>
          <a:p>
            <a:pPr algn="l" rtl="0"/>
            <a:endParaRPr lang="en-US" sz="3200" dirty="0" smtClean="0"/>
          </a:p>
          <a:p>
            <a:pPr algn="l" rtl="0"/>
            <a:endParaRPr lang="en-US" sz="3200" dirty="0"/>
          </a:p>
          <a:p>
            <a:pPr marL="114300" indent="0" algn="ctr" rtl="0">
              <a:buNone/>
            </a:pPr>
            <a:r>
              <a:rPr lang="en-US" sz="3600" b="1" dirty="0" smtClean="0"/>
              <a:t>KNEE GIVING WAY</a:t>
            </a:r>
            <a:endParaRPr lang="fa-IR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799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B Nazanin" pitchFamily="2" charset="-78"/>
              </a:rPr>
              <a:t>ACL Injury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321503" cy="496855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836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B Nazanin" pitchFamily="2" charset="-78"/>
              </a:rPr>
              <a:t>ACL Injury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064896" cy="496855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603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B Nazanin" pitchFamily="2" charset="-78"/>
              </a:rPr>
              <a:t>ACL Injury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776864" cy="496855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25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ACL Injury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/>
              <a:t>According to research, an ACL tear is one acute injury that </a:t>
            </a:r>
            <a:r>
              <a:rPr lang="en-US" b="1" dirty="0"/>
              <a:t>female athletes are two to eight times more likely to experience than males</a:t>
            </a:r>
            <a:r>
              <a:rPr lang="en-US" dirty="0"/>
              <a:t>. 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540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Meniscal Injury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791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Meniscal Injury</a:t>
            </a:r>
            <a:endParaRPr lang="fa-I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192688" cy="52565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377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Meniscal Injury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 smtClean="0"/>
              <a:t>Mechanism of tearing: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/>
              <a:t>An acute </a:t>
            </a:r>
            <a:r>
              <a:rPr lang="en-US" b="1" dirty="0" smtClean="0"/>
              <a:t>twisting</a:t>
            </a:r>
            <a:r>
              <a:rPr lang="en-US" dirty="0" smtClean="0"/>
              <a:t> injury from impact </a:t>
            </a:r>
            <a:r>
              <a:rPr lang="en-US" dirty="0"/>
              <a:t>during </a:t>
            </a:r>
            <a:r>
              <a:rPr lang="en-US" dirty="0" smtClean="0"/>
              <a:t>a sport:</a:t>
            </a:r>
          </a:p>
          <a:p>
            <a:pPr marL="114300" indent="0" algn="l" rtl="0">
              <a:lnSpc>
                <a:spcPct val="200000"/>
              </a:lnSpc>
              <a:buNone/>
            </a:pPr>
            <a:r>
              <a:rPr lang="en-US" dirty="0" smtClean="0"/>
              <a:t>   Usually the foot stays fixed on the ground and the rest of body rotates.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/>
              <a:t>Getting up from </a:t>
            </a:r>
            <a:r>
              <a:rPr lang="en-US" b="1" dirty="0" smtClean="0"/>
              <a:t>squatting</a:t>
            </a:r>
            <a:r>
              <a:rPr lang="en-US" dirty="0" smtClean="0"/>
              <a:t> or </a:t>
            </a:r>
            <a:r>
              <a:rPr lang="en-US" b="1" dirty="0" smtClean="0"/>
              <a:t>crouching</a:t>
            </a:r>
            <a:r>
              <a:rPr lang="en-US" dirty="0" smtClean="0"/>
              <a:t> position.</a:t>
            </a:r>
          </a:p>
          <a:p>
            <a:pPr algn="l" rtl="0">
              <a:lnSpc>
                <a:spcPct val="200000"/>
              </a:lnSpc>
            </a:pPr>
            <a:r>
              <a:rPr lang="en-US" b="1" dirty="0" smtClean="0"/>
              <a:t>Loading</a:t>
            </a:r>
            <a:r>
              <a:rPr lang="en-US" dirty="0" smtClean="0"/>
              <a:t> the knee from a fixed position.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459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Meniscal Injury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The most important Symptom:</a:t>
            </a:r>
          </a:p>
          <a:p>
            <a:pPr algn="l" rtl="0"/>
            <a:endParaRPr lang="en-US" sz="3200" dirty="0"/>
          </a:p>
          <a:p>
            <a:pPr algn="l" rtl="0"/>
            <a:endParaRPr lang="en-US" sz="3200" dirty="0" smtClean="0"/>
          </a:p>
          <a:p>
            <a:pPr marL="114300" indent="0" algn="ctr" rtl="0">
              <a:buNone/>
            </a:pPr>
            <a:r>
              <a:rPr lang="en-US" sz="4400" b="1" dirty="0" smtClean="0"/>
              <a:t>KNEE LOCKING</a:t>
            </a:r>
            <a:endParaRPr lang="fa-IR" sz="4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9260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PCL injury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4752527" cy="485956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97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Knee Sports Injuries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1547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PCL injury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0250"/>
            <a:ext cx="7620000" cy="40005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5608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PCL injury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" y="1600200"/>
            <a:ext cx="7190231" cy="4800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8116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 Injury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759261" cy="475252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870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MCL injury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112568" cy="51125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2141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Patellar Chondromalacia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674376" cy="532859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513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Patellar Chondromalacia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397340" cy="424847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0210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Patellar Tendinitis (Jumpers Knee)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5" y="1772816"/>
            <a:ext cx="7953665" cy="42350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157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Patellar Tendinitis (Jumpers Knee)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188918" cy="4800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4457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Patellar Tendinitis (Jumpers Knee)</a:t>
            </a:r>
            <a:endParaRPr lang="fa-IR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1" y="1600200"/>
            <a:ext cx="7202658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382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cs typeface="B Nazanin" pitchFamily="2" charset="-78"/>
              </a:rPr>
              <a:t>Iliotibial</a:t>
            </a:r>
            <a:r>
              <a:rPr lang="en-US" sz="3200" dirty="0">
                <a:cs typeface="B Nazanin" pitchFamily="2" charset="-78"/>
              </a:rPr>
              <a:t> </a:t>
            </a:r>
            <a:r>
              <a:rPr lang="en-US" sz="3200" dirty="0" smtClean="0">
                <a:cs typeface="B Nazanin" pitchFamily="2" charset="-78"/>
              </a:rPr>
              <a:t>Band Syndrome (runners Knee)</a:t>
            </a:r>
            <a:endParaRPr lang="fa-IR" sz="3200" dirty="0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5"/>
            <a:ext cx="7692008" cy="480750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474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Knee Anatomy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265624"/>
            <a:ext cx="6480720" cy="486054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115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B Nazanin" pitchFamily="2" charset="-78"/>
              </a:rPr>
              <a:t>Iliotibial Band Syndrome (runners Knee)</a:t>
            </a:r>
            <a:endParaRPr lang="fa-I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5544616" cy="508594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5581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B Nazanin" pitchFamily="2" charset="-78"/>
              </a:rPr>
              <a:t>Iliotibial Band Syndrome (runners Knee)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Iliotibial band pain syndrome </a:t>
            </a:r>
            <a:r>
              <a:rPr lang="en-US" b="1" dirty="0"/>
              <a:t>(ITBPS) </a:t>
            </a:r>
            <a:r>
              <a:rPr lang="en-US" dirty="0"/>
              <a:t>can leave the runner crippled in pain, and often appears like clockwork at a given point during a run, with the runner unable to run “through” the pain. This injury is not unique to </a:t>
            </a:r>
            <a:r>
              <a:rPr lang="en-US" b="1" dirty="0"/>
              <a:t>runners</a:t>
            </a:r>
            <a:r>
              <a:rPr lang="en-US" dirty="0"/>
              <a:t>: it can be seen in </a:t>
            </a:r>
            <a:r>
              <a:rPr lang="en-US" b="1" dirty="0"/>
              <a:t>field athletes</a:t>
            </a:r>
            <a:r>
              <a:rPr lang="en-US" dirty="0"/>
              <a:t>, </a:t>
            </a:r>
            <a:r>
              <a:rPr lang="en-US" b="1" dirty="0"/>
              <a:t>basketball players</a:t>
            </a:r>
            <a:r>
              <a:rPr lang="en-US" dirty="0"/>
              <a:t>, </a:t>
            </a:r>
            <a:r>
              <a:rPr lang="en-US" b="1" dirty="0"/>
              <a:t>rowers</a:t>
            </a:r>
            <a:r>
              <a:rPr lang="en-US" dirty="0"/>
              <a:t> &amp; has been reported to occur in up to 24% of </a:t>
            </a:r>
            <a:r>
              <a:rPr lang="en-US" b="1" dirty="0" smtClean="0"/>
              <a:t>road </a:t>
            </a:r>
            <a:r>
              <a:rPr lang="en-US" b="1" dirty="0"/>
              <a:t>cyclists</a:t>
            </a:r>
            <a:r>
              <a:rPr lang="en-US" dirty="0"/>
              <a:t>. (Holmes 1993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/>
              <a:t>(</a:t>
            </a:r>
            <a:r>
              <a:rPr lang="en-US" dirty="0" err="1"/>
              <a:t>Geisler</a:t>
            </a:r>
            <a:r>
              <a:rPr lang="en-US" dirty="0"/>
              <a:t> 2020) The ITB is placed under the greatest compression when the knee is bent </a:t>
            </a:r>
            <a:r>
              <a:rPr lang="en-US" b="1" dirty="0"/>
              <a:t>between 20-30degrees </a:t>
            </a:r>
            <a:r>
              <a:rPr lang="en-US" dirty="0"/>
              <a:t>during the </a:t>
            </a:r>
            <a:r>
              <a:rPr lang="en-US" b="1" dirty="0"/>
              <a:t>stance phase </a:t>
            </a:r>
            <a:r>
              <a:rPr lang="en-US" dirty="0"/>
              <a:t>of gait.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1585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Osgood Schlatter’s Disease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32</a:t>
            </a:fld>
            <a:endParaRPr lang="fa-IR"/>
          </a:p>
        </p:txBody>
      </p:sp>
      <p:pic>
        <p:nvPicPr>
          <p:cNvPr id="1026" name="Picture 2" descr="C:\Users\rozhansystem\Desktop\Knee\Osgood_Schlatter-2-e14122250464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3" y="1600200"/>
            <a:ext cx="740833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00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Osgood Schlatter’s Disease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33</a:t>
            </a:fld>
            <a:endParaRPr lang="fa-I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8" y="1772816"/>
            <a:ext cx="7823528" cy="4392487"/>
          </a:xfrm>
        </p:spPr>
      </p:pic>
    </p:spTree>
    <p:extLst>
      <p:ext uri="{BB962C8B-B14F-4D97-AF65-F5344CB8AC3E}">
        <p14:creationId xmlns:p14="http://schemas.microsoft.com/office/powerpoint/2010/main" val="1570442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Osgood Schlatter’s Disease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63" y="1600200"/>
            <a:ext cx="4056273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3675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35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3226119" y="2967335"/>
            <a:ext cx="269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98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Knee Anatomy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159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Knee Anatomy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129"/>
            <a:ext cx="7620000" cy="42867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792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Knee ROM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4" y="1556793"/>
            <a:ext cx="8228572" cy="441432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500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B Nazanin" pitchFamily="2" charset="-78"/>
              </a:rPr>
              <a:t>ACL Injury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4395"/>
            <a:ext cx="7620000" cy="465221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530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B Nazanin" pitchFamily="2" charset="-78"/>
              </a:rPr>
              <a:t>ACL Injury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04" y="1600200"/>
            <a:ext cx="4297192" cy="4800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231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B Nazanin" pitchFamily="2" charset="-78"/>
              </a:rPr>
              <a:t>ACL Injury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6" y="1600200"/>
            <a:ext cx="6724807" cy="4800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Heidardoost PT. MSc.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B592-F341-4DD8-A7CC-FED26CFFABD0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1874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643</TotalTime>
  <Words>561</Words>
  <Application>Microsoft Office PowerPoint</Application>
  <PresentationFormat>On-screen Show (4:3)</PresentationFormat>
  <Paragraphs>119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IN THE NAME OF GOD</vt:lpstr>
      <vt:lpstr>Knee Sports Injuries</vt:lpstr>
      <vt:lpstr>Knee Anatomy</vt:lpstr>
      <vt:lpstr>Knee Anatomy</vt:lpstr>
      <vt:lpstr>Knee Anatomy</vt:lpstr>
      <vt:lpstr>Knee ROM</vt:lpstr>
      <vt:lpstr>ACL Injury</vt:lpstr>
      <vt:lpstr>ACL Injury</vt:lpstr>
      <vt:lpstr>ACL Injury</vt:lpstr>
      <vt:lpstr>ACL Injury</vt:lpstr>
      <vt:lpstr>ACL Injury</vt:lpstr>
      <vt:lpstr>ACL Injury</vt:lpstr>
      <vt:lpstr>ACL Injury</vt:lpstr>
      <vt:lpstr>ACL Injury</vt:lpstr>
      <vt:lpstr>Meniscal Injury</vt:lpstr>
      <vt:lpstr>Meniscal Injury</vt:lpstr>
      <vt:lpstr>Meniscal Injury</vt:lpstr>
      <vt:lpstr>Meniscal Injury</vt:lpstr>
      <vt:lpstr>PCL injury</vt:lpstr>
      <vt:lpstr>PCL injury</vt:lpstr>
      <vt:lpstr>PCL injury</vt:lpstr>
      <vt:lpstr>MCL Injury</vt:lpstr>
      <vt:lpstr>MCL injury</vt:lpstr>
      <vt:lpstr>Patellar Chondromalacia</vt:lpstr>
      <vt:lpstr>Patellar Chondromalacia</vt:lpstr>
      <vt:lpstr>Patellar Tendinitis (Jumpers Knee)</vt:lpstr>
      <vt:lpstr>Patellar Tendinitis (Jumpers Knee)</vt:lpstr>
      <vt:lpstr>Patellar Tendinitis (Jumpers Knee)</vt:lpstr>
      <vt:lpstr>Iliotibial Band Syndrome (runners Knee)</vt:lpstr>
      <vt:lpstr>Iliotibial Band Syndrome (runners Knee)</vt:lpstr>
      <vt:lpstr>Iliotibial Band Syndrome (runners Knee)</vt:lpstr>
      <vt:lpstr>Osgood Schlatter’s Disease</vt:lpstr>
      <vt:lpstr>Osgood Schlatter’s Disease</vt:lpstr>
      <vt:lpstr>Osgood Schlatter’s Disease</vt:lpstr>
      <vt:lpstr>PowerPoint Presentation</vt:lpstr>
    </vt:vector>
  </TitlesOfParts>
  <Company>Novin Pendar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Sports Injuries</dc:title>
  <dc:creator>rozhansystem</dc:creator>
  <cp:lastModifiedBy>rozhansystem</cp:lastModifiedBy>
  <cp:revision>22</cp:revision>
  <dcterms:created xsi:type="dcterms:W3CDTF">2023-04-25T11:42:17Z</dcterms:created>
  <dcterms:modified xsi:type="dcterms:W3CDTF">2023-04-26T20:37:55Z</dcterms:modified>
</cp:coreProperties>
</file>